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49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49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ea against sky at sunset 2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ea against sky at sunset 1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each and sea at sunset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49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each and sea at sunset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49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49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Sea against sky at sunset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49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ea against sky at sunset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lide Subtitle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403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49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Agenda Subtitle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499" y="12773660"/>
            <a:ext cx="388621" cy="355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7689" y="12773660"/>
            <a:ext cx="38862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hyperlink" Target="https://arxiv.org/pdf/2005.08100.pdf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uided by: Professor Shivanjali Khar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Guided by: Professor Shivanjali Khare</a:t>
            </a:r>
          </a:p>
        </p:txBody>
      </p:sp>
      <p:sp>
        <p:nvSpPr>
          <p:cNvPr id="152" name="AI Term Project…"/>
          <p:cNvSpPr txBox="1"/>
          <p:nvPr>
            <p:ph type="ctrTitle"/>
          </p:nvPr>
        </p:nvSpPr>
        <p:spPr>
          <a:xfrm>
            <a:off x="1219200" y="2761305"/>
            <a:ext cx="21945600" cy="4267201"/>
          </a:xfrm>
          <a:prstGeom prst="rect">
            <a:avLst/>
          </a:prstGeom>
        </p:spPr>
        <p:txBody>
          <a:bodyPr/>
          <a:lstStyle/>
          <a:p>
            <a: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AI Term Project </a:t>
            </a:r>
          </a:p>
          <a:p>
            <a: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Spring 2024</a:t>
            </a:r>
          </a:p>
        </p:txBody>
      </p:sp>
      <p:sp>
        <p:nvSpPr>
          <p:cNvPr id="153" name="Group Members: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652145">
              <a:defRPr b="1" spc="-47" sz="4740">
                <a:latin typeface="Helvetica"/>
                <a:ea typeface="Helvetica"/>
                <a:cs typeface="Helvetica"/>
                <a:sym typeface="Helvetica"/>
              </a:defRPr>
            </a:pPr>
            <a:r>
              <a:t>Group Members:</a:t>
            </a:r>
          </a:p>
          <a:p>
            <a:pPr defTabSz="652145">
              <a:defRPr b="1" spc="-47" sz="4740">
                <a:latin typeface="Helvetica"/>
                <a:ea typeface="Helvetica"/>
                <a:cs typeface="Helvetica"/>
                <a:sym typeface="Helvetica"/>
              </a:defRPr>
            </a:pPr>
            <a:r>
              <a:t>Tanushree Arora</a:t>
            </a:r>
          </a:p>
          <a:p>
            <a:pPr defTabSz="652145">
              <a:defRPr b="1" spc="-47" sz="4740">
                <a:latin typeface="Helvetica"/>
                <a:ea typeface="Helvetica"/>
                <a:cs typeface="Helvetica"/>
                <a:sym typeface="Helvetica"/>
              </a:defRPr>
            </a:pPr>
            <a:r>
              <a:t>Tarasha Bansal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opic : Fake Voice Detection Model"/>
          <p:cNvSpPr txBox="1"/>
          <p:nvPr>
            <p:ph type="title"/>
          </p:nvPr>
        </p:nvSpPr>
        <p:spPr>
          <a:xfrm>
            <a:off x="1219200" y="964274"/>
            <a:ext cx="21945600" cy="1727201"/>
          </a:xfrm>
          <a:prstGeom prst="rect">
            <a:avLst/>
          </a:prstGeom>
        </p:spPr>
        <p:txBody>
          <a:bodyPr/>
          <a:lstStyle>
            <a:lvl1pPr>
              <a:defRPr b="1" spc="-90" sz="90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Topic : Fake Voice Detection Model</a:t>
            </a:r>
          </a:p>
        </p:txBody>
      </p:sp>
      <p:sp>
        <p:nvSpPr>
          <p:cNvPr id="156" name="Do you recall the moment in the movie Terminator where two Terminators were attempting to fool one another by voice-cloning a human? These days, it only takes a few minutes to replicate someone else's voice which is the basis of many scams. This inspired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457200">
              <a:lnSpc>
                <a:spcPct val="100000"/>
              </a:lnSpc>
              <a:spcBef>
                <a:spcPts val="1600"/>
              </a:spcBef>
              <a:buSzTx/>
              <a:buNone/>
              <a:defRPr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Do you recall the moment in the movie Terminator where two Terminators were attempting to fool one another by voice-cloning a human? These days, it only takes a few minutes to replicate someone else's voice which is the basis of many scams. This inspired us to build a Fake Voice Detection model using AI &amp; ML techniques to prevent malicious activities. </a:t>
            </a:r>
          </a:p>
        </p:txBody>
      </p:sp>
      <p:pic>
        <p:nvPicPr>
          <p:cNvPr id="157" name="terminator-img.png" descr="terminator-im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16093" y="6733446"/>
            <a:ext cx="13566932" cy="61950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roject Object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92095">
              <a:defRPr spc="-84" sz="8460"/>
            </a:lvl1pPr>
          </a:lstStyle>
          <a:p>
            <a:pPr/>
            <a:r>
              <a:t>Project Objectives</a:t>
            </a:r>
          </a:p>
        </p:txBody>
      </p:sp>
      <p:sp>
        <p:nvSpPr>
          <p:cNvPr id="160" name="Train our AI model to accurately differentiate between genuine and spoof audio sample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t>Train our AI model to accurately differentiate between genuine and spoof audio samples.</a:t>
            </a: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t>Detect if a new audio sample is real or fake i.e. if the voice has been altered/ tampered with or not.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Approa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92095">
              <a:defRPr spc="-84" sz="8460"/>
            </a:lvl1pPr>
          </a:lstStyle>
          <a:p>
            <a:pPr/>
            <a:r>
              <a:t>Approach</a:t>
            </a:r>
          </a:p>
        </p:txBody>
      </p:sp>
      <p:sp>
        <p:nvSpPr>
          <p:cNvPr id="163" name="Augmentation - We will use 2 types of data augmentation, namely, AudioAug and SpecAug to improve the generalisation performance of our model by increasing the quantity of our dataset.…"/>
          <p:cNvSpPr txBox="1"/>
          <p:nvPr>
            <p:ph type="body" idx="1"/>
          </p:nvPr>
        </p:nvSpPr>
        <p:spPr>
          <a:xfrm>
            <a:off x="1217711" y="4009348"/>
            <a:ext cx="21948578" cy="8483601"/>
          </a:xfrm>
          <a:prstGeom prst="rect">
            <a:avLst/>
          </a:prstGeom>
        </p:spPr>
        <p:txBody>
          <a:bodyPr anchor="ctr"/>
          <a:lstStyle/>
          <a:p>
            <a:pPr marL="496454" indent="-496454" defTabSz="457200">
              <a:lnSpc>
                <a:spcPct val="100000"/>
              </a:lnSpc>
              <a:spcBef>
                <a:spcPts val="1600"/>
              </a:spcBef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Augmentation - </a:t>
            </a:r>
            <a:r>
              <a:rPr b="0"/>
              <a:t>We will use 2 types of data augmentation, namely, AudioAug and SpecAug to improve the generalisation performance of our model by increasing the quantity of our dataset.</a:t>
            </a:r>
          </a:p>
          <a:p>
            <a:pPr marL="496454" indent="-496454" defTabSz="457200">
              <a:lnSpc>
                <a:spcPct val="100000"/>
              </a:lnSpc>
              <a:spcBef>
                <a:spcPts val="160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t>Conformer (</a:t>
            </a:r>
            <a:r>
              <a:rPr u="sng">
                <a:hlinkClick r:id="rId3" invalidUrl="" action="" tgtFrame="" tooltip="" history="1" highlightClick="0" endSnd="0"/>
              </a:rPr>
              <a:t>https://arxiv.org/pdf/2005.08100.pdf</a:t>
            </a:r>
            <a:r>
              <a:t>) - This model combines </a:t>
            </a:r>
            <a:r>
              <a:rPr b="1"/>
              <a:t>Convolutional Neural Networks (CNN)</a:t>
            </a:r>
            <a:r>
              <a:t> and </a:t>
            </a:r>
            <a:r>
              <a:rPr b="1"/>
              <a:t>Transformers</a:t>
            </a:r>
            <a:r>
              <a:t> to get the best of both worlds by modelling both local and global features of an audio sequence in a parameter-efficient way.</a:t>
            </a:r>
          </a:p>
          <a:p>
            <a:pPr marL="496454" indent="-496454" defTabSz="457200">
              <a:lnSpc>
                <a:spcPct val="100000"/>
              </a:lnSpc>
              <a:spcBef>
                <a:spcPts val="160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Weights &amp; Biases -</a:t>
            </a:r>
            <a:r>
              <a:t> We will be using this tool to track the model’s training.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eliver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pc="-90" sz="90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Deliverables</a:t>
            </a:r>
          </a:p>
        </p:txBody>
      </p:sp>
      <p:sp>
        <p:nvSpPr>
          <p:cNvPr id="166" name="We will be submitting the .ipynb notebooks, where we will train the models for fake speech detectio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t>We will be submitting the .ipynb notebooks, where we will train the models for fake speech detection.</a:t>
            </a: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t>We will also submit a confusion matrix which will provide insight on the model’s performance.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Eval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92095">
              <a:defRPr spc="-84" sz="8460"/>
            </a:lvl1pPr>
          </a:lstStyle>
          <a:p>
            <a:pPr/>
            <a:r>
              <a:t>Evaluation</a:t>
            </a:r>
          </a:p>
        </p:txBody>
      </p:sp>
      <p:sp>
        <p:nvSpPr>
          <p:cNvPr id="169" name="Evaluation can be done based on Accuracy, Precision, Recall and F1_score for both the valid and test datasets which we will compute for our trained model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ctr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Evaluation can be done based on Accuracy, Precision, Recall and F1_score for both the valid and test datasets which we will compute for our trained model.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